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91695" cy="6858000"/>
  <p:notesSz cx="6858000" cy="1219169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notesMaster" Target="notesMasters/notesMaster1.xml"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</Relationships>
</file>

<file path=ppt/notesSlides/_rels/notesSlide10.xml.rels><?xml version="1.0" encoding="UTF-8" standalone="yes"?><Relationships xmlns="http://schemas.openxmlformats.org/package/2006/relationships"><Relationship Id="rId1" Type="http://schemas.openxmlformats.org/officeDocument/2006/relationships/slide" Target="../slides/slide12.xml"/><Relationship Id="rId2" Type="http://schemas.openxmlformats.org/officeDocument/2006/relationships/notesMaster" Target="../notesMasters/notesMaster1.xml"/></Relationships>
</file>

<file path=ppt/notesSlides/_rels/notesSlide2.xml.rels><?xml version="1.0" encoding="UTF-8" standalone="yes"?>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</Relationships>
</file>

<file path=ppt/notesSlides/_rels/notesSlide3.xml.rels><?xml version="1.0" encoding="UTF-8" standalone="yes"?>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</Relationships>
</file>

<file path=ppt/notesSlides/_rels/notesSlide4.xml.rels><?xml version="1.0" encoding="UTF-8" standalone="yes"?>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</Relationships>
</file>

<file path=ppt/notesSlides/_rels/notesSlide5.xml.rels><?xml version="1.0" encoding="UTF-8" standalone="yes"?>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</Relationships>
</file>

<file path=ppt/notesSlides/_rels/notesSlide6.xml.rels><?xml version="1.0" encoding="UTF-8" standalone="yes"?>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</Relationships>
</file>

<file path=ppt/notesSlides/_rels/notesSlide7.xml.rels><?xml version="1.0" encoding="UTF-8" standalone="yes"?>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</Relationships>
</file>

<file path=ppt/notesSlides/_rels/notesSlide8.xml.rels><?xml version="1.0" encoding="UTF-8" standalone="yes"?>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</Relationships>
</file>

<file path=ppt/notesSlides/_rels/notesSlide9.xml.rels><?xml version="1.0" encoding="UTF-8" standalone="yes"?>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Neo4j gets its name from the prefix "Neo" (new) and "4j" (for Java, its original implementation language). Originally released in 2010. The team has never officially confirmed a Matrix reference, but Neo and Cypher line up a little too well to be a total coincidence.</a:t>
            </a:r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Wrap up by contrasting with relational modeling: in SQL you design tables and join at query time; in Cypher, the relationships already exist to traverse.</a:t>
            </a:r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Graph databases are optimized for connected data — social networks, recommendations, and fraud detection, where traversing relationships matters more than joining tables.</a:t>
            </a:r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APOC stands for "Awesome Procedures on Cypher." It's an add-on library, not part of core Neo4j, so it has to be enabled explicitly — see the Docker slide later on.</a:t>
            </a:r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Point out the pattern syntax: parentheses are nodes, square brackets are relationships, and the arrow always shows direction.</a:t>
            </a:r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MATCH finds patterns, WHERE filters them, and RETURN decides what comes back — those three clauses show up in almost every query. DETACH DELETE is the one people forget: a plain DELETE on a node with relationships still attached will error out.</a:t>
            </a:r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APOC procedures are disabled by default. The NEO4J_dbms_security_procedures_unrestricted env var is what turns them on — easy to forget and a common source of "procedure not found" errors.</a:t>
            </a:r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Causal clustering is what gives Neo4j its read scalability — writes always go through the leader, but reads can fan out across followers and read replicas.</a:t>
            </a:r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Causality here means cause-and-effect ordering, not that every replica is instantly in sync — that distinction is exactly why there's a menu of consistency options instead of just one.</a:t>
            </a:r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Durability specifically comes from the transaction log: once a commit is acknowledged, Neo4j has already written it to disk, so a crash right after can still recover it.</a:t>
            </a:r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377" y="2130425"/>
            <a:ext cx="10362941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754" y="3886200"/>
            <a:ext cx="853418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8979" y="274638"/>
            <a:ext cx="2743131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85" y="274638"/>
            <a:ext cx="8026199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60" y="4406900"/>
            <a:ext cx="1036294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60" y="2906713"/>
            <a:ext cx="1036294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585" y="1600200"/>
            <a:ext cx="538466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445" y="1600200"/>
            <a:ext cx="538466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85" y="1535113"/>
            <a:ext cx="538678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85" y="2174875"/>
            <a:ext cx="538678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212" y="1535113"/>
            <a:ext cx="5388899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212" y="2174875"/>
            <a:ext cx="5388899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85" y="273050"/>
            <a:ext cx="40109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614" y="273050"/>
            <a:ext cx="6815496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85" y="1435100"/>
            <a:ext cx="40109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658" y="4800600"/>
            <a:ext cx="7315017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658" y="612775"/>
            <a:ext cx="7315017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658" y="5367338"/>
            <a:ext cx="7315017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85" y="274638"/>
            <a:ext cx="1097252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85" y="1600200"/>
            <a:ext cx="10972526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585" y="6356350"/>
            <a:ext cx="28447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496" y="6356350"/>
            <a:ext cx="38607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381" y="6356350"/>
            <a:ext cx="28447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T6L9EoBy8Zk" TargetMode="Externa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 xmlns:a="http://schemas.openxmlformats.org/drawingml/2006/main" xmlns:p="http://schemas.openxmlformats.org/presentationml/2006/main">
        <p:nvSpPr>
          <p:cNvPr id="2" name="TextBox 1"/>
          <p:cNvSpPr txBox="1"/>
          <p:nvPr/>
        </p:nvSpPr>
        <p:spPr>
          <a:xfrm>
            <a:off x="731520" y="548640"/>
            <a:ext cx="10728655" cy="10058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ctr"/>
            <a:r>
              <a:rPr lang="en-US" sz="3600" dirty="0">
                <a:solidFill>
                  <a:srgbClr val="EF4444"/>
                </a:solidFill>
                <a:latin typeface="Georgia"/>
              </a:rPr>
              <a:t>Neo4j &amp; Cypher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3" name="TextBox 2"/>
          <p:cNvSpPr txBox="1"/>
          <p:nvPr/>
        </p:nvSpPr>
        <p:spPr>
          <a:xfrm>
            <a:off x="731520" y="1554480"/>
            <a:ext cx="10728655" cy="6400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ctr"/>
            <a:r>
              <a:rPr lang="en-US" sz="2200" dirty="0"/>
              <a:t>Graph databases, from nodes to APOC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4" name="TextBox 3"/>
          <p:cNvSpPr txBox="1"/>
          <p:nvPr/>
        </p:nvSpPr>
        <p:spPr>
          <a:xfrm>
            <a:off x="731520" y="2194560"/>
            <a:ext cx="10728655" cy="457200"/>
          </a:xfrm>
          <a:prstGeom prst="rect">
            <a:avLst/>
          </a:prstGeom>
          <a:noFill/>
        </p:spPr>
        <p:txBody>
          <a:bodyPr wrap="square" rtlCol="0"/>
          <a:lstStyle/>
          <a:p>
            <a:pPr>
              <a:spcAft>
                <a:spcPts val="800"/>
              </a:spcAft>
            </a:pPr>
            <a:r>
              <a:rPr lang="en-US" sz="1800" dirty="0"/>
              <a:t>A quick tour of graph database concepts, Cypher's query patterns, and the APOC utility library, built from the class notes on Neo4j fundamentals. Neo4j is a highly scalable, graph-based NoSQL database designed to efficiently store and query complex relationships between data, using Cypher as its native query language.</a:t>
            </a:r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 xmlns:a="http://schemas.openxmlformats.org/drawingml/2006/main" xmlns:p="http://schemas.openxmlformats.org/presentationml/2006/main">
        <p:nvSpPr>
          <p:cNvPr id="2" name="TextBox 1"/>
          <p:cNvSpPr txBox="1"/>
          <p:nvPr/>
        </p:nvSpPr>
        <p:spPr>
          <a:xfrm>
            <a:off x="731520" y="548640"/>
            <a:ext cx="10728655" cy="10058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ctr"/>
            <a:r>
              <a:rPr lang="en-US" sz="4000" dirty="0"/>
              <a:t>ACID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3" name="TextBox 2"/>
          <p:cNvSpPr txBox="1"/>
          <p:nvPr/>
        </p:nvSpPr>
        <p:spPr>
          <a:xfrm>
            <a:off x="731520" y="1554480"/>
            <a:ext cx="10728655" cy="6400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ctr"/>
            <a:r>
              <a:rPr lang="en-US" sz="2200" dirty="0"/>
              <a:t>Yes, really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4" name="TextBox 3"/>
          <p:cNvSpPr txBox="1"/>
          <p:nvPr/>
        </p:nvSpPr>
        <p:spPr>
          <a:xfrm>
            <a:off x="731520" y="2194560"/>
            <a:ext cx="10728655" cy="457200"/>
          </a:xfrm>
          <a:prstGeom prst="rect">
            <a:avLst/>
          </a:prstGeom>
          <a:noFill/>
        </p:spPr>
        <p:txBody>
          <a:bodyPr wrap="square" rtlCol="0"/>
          <a:lstStyle/>
          <a:p>
            <a:pPr>
              <a:spcAft>
                <a:spcPts val="800"/>
              </a:spcAft>
            </a:pPr>
            <a:r>
              <a:rPr lang="en-US" sz="1800" dirty="0"/>
              <a:t>Neo4j is fully ACID compliant, an uncommon trait among NoSQL and graph databases — most trade some of this away for scale.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5" name="TextBox 4"/>
          <p:cNvSpPr txBox="1"/>
          <p:nvPr/>
        </p:nvSpPr>
        <p:spPr>
          <a:xfrm>
            <a:off x="731520" y="2651760"/>
            <a:ext cx="10728655" cy="1645920"/>
          </a:xfrm>
          <a:prstGeom prst="rect">
            <a:avLst/>
          </a:prstGeom>
          <a:noFill/>
        </p:spPr>
        <p:txBody>
          <a:bodyPr wrap="square" rtlCol="0"/>
          <a:lstStyle/>
          <a:p>
            <a:pPr lvl="0" marL="457200" indent="-228600">
              <a:buChar char="•"/>
            </a:pPr>
            <a:r>
              <a:rPr lang="en-US" sz="1800" dirty="0"/>
              <a:t>Atomicity — a failed transaction rolls back entirely</a:t>
            </a:r>
            <a:endParaRPr lang="en-US"/>
          </a:p>
          <a:p>
            <a:pPr lvl="0" marL="457200" indent="-228600">
              <a:buChar char="•"/>
            </a:pPr>
            <a:r>
              <a:rPr lang="en-US" sz="1800" dirty="0"/>
              <a:t>Consistency — constraint violations are rejected before commit</a:t>
            </a:r>
            <a:endParaRPr lang="en-US"/>
          </a:p>
          <a:p>
            <a:pPr lvl="0" marL="457200" indent="-228600">
              <a:buChar char="•"/>
            </a:pPr>
            <a:r>
              <a:rPr lang="en-US" sz="1800" dirty="0"/>
              <a:t>Isolation — concurrent transactions can't see each other's in-progress writes</a:t>
            </a:r>
            <a:endParaRPr lang="en-US"/>
          </a:p>
          <a:p>
            <a:pPr lvl="0" marL="457200" indent="-228600">
              <a:buChar char="•"/>
            </a:pPr>
            <a:r>
              <a:rPr lang="en-US" sz="1800" dirty="0"/>
              <a:t>Durability — committed writes survive a crash via the transaction log</a:t>
            </a:r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 xmlns:a="http://schemas.openxmlformats.org/drawingml/2006/main" xmlns:p="http://schemas.openxmlformats.org/presentationml/2006/main">
        <p:nvSpPr>
          <p:cNvPr id="2" name="TextBox 1"/>
          <p:cNvSpPr txBox="1"/>
          <p:nvPr/>
        </p:nvSpPr>
        <p:spPr>
          <a:xfrm>
            <a:off x="731520" y="548640"/>
            <a:ext cx="10728655" cy="10058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ctr"/>
            <a:r>
              <a:rPr lang="en-US" sz="4000" dirty="0"/>
              <a:t>Review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3" name="TextBox 2"/>
          <p:cNvSpPr txBox="1"/>
          <p:nvPr/>
        </p:nvSpPr>
        <p:spPr>
          <a:xfrm>
            <a:off x="731520" y="1554480"/>
            <a:ext cx="10728655" cy="457200"/>
          </a:xfrm>
          <a:prstGeom prst="rect">
            <a:avLst/>
          </a:prstGeom>
          <a:noFill/>
        </p:spPr>
        <p:txBody>
          <a:bodyPr wrap="square" rtlCol="0"/>
          <a:lstStyle/>
          <a:p>
            <a:pPr algn="ctr"/>
            <a:r>
              <a:rPr lang="en-US" sz="1800" dirty="0">
                <a:hlinkClick r:id="rId2"/>
              </a:rPr>
              <a:t>Watch on YouTube</a:t>
            </a:r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 xmlns:a="http://schemas.openxmlformats.org/drawingml/2006/main" xmlns:p="http://schemas.openxmlformats.org/presentationml/2006/main">
        <p:nvSpPr>
          <p:cNvPr id="2" name="TextBox 1"/>
          <p:cNvSpPr txBox="1"/>
          <p:nvPr/>
        </p:nvSpPr>
        <p:spPr>
          <a:xfrm>
            <a:off x="731520" y="548640"/>
            <a:ext cx="10728655" cy="10058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ctr"/>
            <a:r>
              <a:rPr lang="en-US" sz="4000" dirty="0"/>
              <a:t>Takeaway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3" name="TextBox 2"/>
          <p:cNvSpPr txBox="1"/>
          <p:nvPr/>
        </p:nvSpPr>
        <p:spPr>
          <a:xfrm>
            <a:off x="731520" y="1554480"/>
            <a:ext cx="10728655" cy="6400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ctr"/>
            <a:r>
              <a:rPr lang="en-US" sz="2200" dirty="0"/>
              <a:t>Think in relationships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4" name="TextBox 3"/>
          <p:cNvSpPr txBox="1"/>
          <p:nvPr/>
        </p:nvSpPr>
        <p:spPr>
          <a:xfrm>
            <a:off x="731520" y="2194560"/>
            <a:ext cx="10728655" cy="457200"/>
          </a:xfrm>
          <a:prstGeom prst="rect">
            <a:avLst/>
          </a:prstGeom>
          <a:noFill/>
        </p:spPr>
        <p:txBody>
          <a:bodyPr wrap="square" rtlCol="0"/>
          <a:lstStyle/>
          <a:p>
            <a:pPr>
              <a:spcAft>
                <a:spcPts val="800"/>
              </a:spcAft>
            </a:pPr>
            <a:r>
              <a:rPr lang="en-US" sz="1800" dirty="0">
                <a:solidFill>
                  <a:srgbClr val="22C55E"/>
                </a:solidFill>
              </a:rPr>
              <a:t>Model the connections, not just the entities.</a:t>
            </a:r>
            <a:r>
              <a:rPr lang="en-US" sz="1800" dirty="0"/>
              <a:t> Neo4j earns its keep exactly when the relationships between your data are the point, not an afterthought — social graphs, recommendations, fraud detection, and knowledge graphs all lean on the same strength: fast traversal of connected data.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5" name="TextBox 4"/>
          <p:cNvSpPr txBox="1"/>
          <p:nvPr/>
        </p:nvSpPr>
        <p:spPr>
          <a:xfrm>
            <a:off x="731520" y="2651760"/>
            <a:ext cx="10728655" cy="1645920"/>
          </a:xfrm>
          <a:prstGeom prst="rect">
            <a:avLst/>
          </a:prstGeom>
          <a:noFill/>
        </p:spPr>
        <p:txBody>
          <a:bodyPr wrap="square" rtlCol="0"/>
          <a:lstStyle/>
          <a:p>
            <a:pPr lvl="0" marL="457200" indent="-228600">
              <a:buChar char="•"/>
            </a:pPr>
            <a:r>
              <a:rPr lang="en-US" sz="1800" dirty="0"/>
              <a:t>Start from the traversal questions the app needs to answer</a:t>
            </a:r>
            <a:endParaRPr lang="en-US"/>
          </a:p>
          <a:p>
            <a:pPr lvl="0" marL="457200" indent="-228600">
              <a:buChar char="•"/>
            </a:pPr>
            <a:r>
              <a:rPr lang="en-US" sz="1800" dirty="0"/>
              <a:t>Name relationship types as verbs, not nouns</a:t>
            </a:r>
            <a:endParaRPr lang="en-US"/>
          </a:p>
          <a:p>
            <a:pPr lvl="0" marL="457200" indent="-228600">
              <a:buChar char="•"/>
            </a:pPr>
            <a:r>
              <a:rPr lang="en-US" sz="1800" dirty="0"/>
              <a:t>Index the properties you actually filter on</a:t>
            </a:r>
            <a:endParaRPr lang="en-US"/>
          </a:p>
          <a:p>
            <a:pPr lvl="0" marL="457200" indent="-228600">
              <a:buChar char="•"/>
            </a:pPr>
            <a:r>
              <a:rPr lang="en-US" sz="1800" dirty="0"/>
              <a:t>Reach for APOC before writing custom procedures by hand</a:t>
            </a:r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 xmlns:a="http://schemas.openxmlformats.org/drawingml/2006/main" xmlns:p="http://schemas.openxmlformats.org/presentationml/2006/main">
        <p:nvSpPr>
          <p:cNvPr id="2" name="TextBox 1"/>
          <p:cNvSpPr txBox="1"/>
          <p:nvPr/>
        </p:nvSpPr>
        <p:spPr>
          <a:xfrm>
            <a:off x="731520" y="548640"/>
            <a:ext cx="10728655" cy="10058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ctr"/>
            <a:r>
              <a:rPr lang="en-US" sz="4000" dirty="0"/>
              <a:t>Graph Basics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3" name="TextBox 2"/>
          <p:cNvSpPr txBox="1"/>
          <p:nvPr/>
        </p:nvSpPr>
        <p:spPr>
          <a:xfrm>
            <a:off x="731520" y="1554480"/>
            <a:ext cx="10728655" cy="6400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ctr"/>
            <a:r>
              <a:rPr lang="en-US" sz="2200" dirty="0"/>
              <a:t>Nodes, relationships, properties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4" name="TextBox 3"/>
          <p:cNvSpPr txBox="1"/>
          <p:nvPr/>
        </p:nvSpPr>
        <p:spPr>
          <a:xfrm>
            <a:off x="731520" y="2194560"/>
            <a:ext cx="10728655" cy="457200"/>
          </a:xfrm>
          <a:prstGeom prst="rect">
            <a:avLst/>
          </a:prstGeom>
          <a:noFill/>
        </p:spPr>
        <p:txBody>
          <a:bodyPr wrap="square" rtlCol="0"/>
          <a:lstStyle/>
          <a:p>
            <a:pPr>
              <a:spcAft>
                <a:spcPts val="800"/>
              </a:spcAft>
            </a:pPr>
            <a:r>
              <a:rPr lang="en-US" sz="1800" dirty="0"/>
              <a:t>A graph database stores data as nodes (entities) and relationships (connections), each optionally carrying properties.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5" name="TextBox 4"/>
          <p:cNvSpPr txBox="1"/>
          <p:nvPr/>
        </p:nvSpPr>
        <p:spPr>
          <a:xfrm>
            <a:off x="731520" y="2651760"/>
            <a:ext cx="10728655" cy="2468880"/>
          </a:xfrm>
          <a:prstGeom prst="rect">
            <a:avLst/>
          </a:prstGeom>
          <a:noFill/>
        </p:spPr>
        <p:txBody>
          <a:bodyPr wrap="square" rtlCol="0"/>
          <a:lstStyle/>
          <a:p>
            <a:pPr lvl="0" marL="457200" indent="-228600">
              <a:buChar char="•"/>
            </a:pPr>
            <a:r>
              <a:rPr lang="en-US" sz="1800" dirty="0"/>
              <a:t>Nodes represent entities, similar to a record</a:t>
            </a:r>
            <a:endParaRPr lang="en-US"/>
          </a:p>
          <a:p>
            <a:pPr lvl="0" marL="457200" indent="-228600">
              <a:buChar char="•"/>
            </a:pPr>
            <a:r>
              <a:rPr lang="en-US" sz="1800" dirty="0"/>
              <a:t>Relationships always have a direction and a type</a:t>
            </a:r>
            <a:endParaRPr lang="en-US"/>
          </a:p>
          <a:p>
            <a:pPr lvl="0" marL="457200" indent="-228600">
              <a:buChar char="•"/>
            </a:pPr>
            <a:r>
              <a:rPr lang="en-US" sz="1800" dirty="0"/>
              <a:t>Properties are key-value pairs on nodes or relationships</a:t>
            </a:r>
            <a:endParaRPr lang="en-US"/>
          </a:p>
          <a:p>
            <a:pPr lvl="0" marL="457200" indent="-228600">
              <a:buChar char="•"/>
            </a:pPr>
            <a:r>
              <a:rPr lang="en-US" sz="1800" dirty="0"/>
              <a:t>Labels group nodes into types like Person or Product</a:t>
            </a:r>
            <a:endParaRPr lang="en-US"/>
          </a:p>
          <a:p>
            <a:pPr lvl="0" marL="457200" indent="-228600">
              <a:buChar char="•"/>
            </a:pPr>
            <a:r>
              <a:rPr lang="en-US" sz="1800" dirty="0"/>
              <a:t>Optimized for complex, deeply interconnected data</a:t>
            </a:r>
            <a:endParaRPr lang="en-US"/>
          </a:p>
          <a:p>
            <a:pPr lvl="0" marL="457200" indent="-228600">
              <a:buChar char="•"/>
            </a:pPr>
            <a:r>
              <a:rPr lang="en-US" sz="1800" dirty="0"/>
              <a:t>Neo4j specifically uses the property graph model</a:t>
            </a:r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 xmlns:a="http://schemas.openxmlformats.org/drawingml/2006/main" xmlns:p="http://schemas.openxmlformats.org/presentationml/2006/main">
        <p:nvSpPr>
          <p:cNvPr id="2" name="TextBox 1"/>
          <p:cNvSpPr txBox="1"/>
          <p:nvPr/>
        </p:nvSpPr>
        <p:spPr>
          <a:xfrm>
            <a:off x="731520" y="548640"/>
            <a:ext cx="10728655" cy="10058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ctr"/>
            <a:r>
              <a:rPr lang="en-US" sz="4000" dirty="0"/>
              <a:t>Core Terms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3" name="TextBox 2"/>
          <p:cNvSpPr txBox="1"/>
          <p:nvPr/>
        </p:nvSpPr>
        <p:spPr>
          <a:xfrm>
            <a:off x="731520" y="1554480"/>
            <a:ext cx="10728655" cy="6400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ctr"/>
            <a:r>
              <a:rPr lang="en-US" sz="2200" dirty="0"/>
              <a:t>A quick glossary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4" name="TextBox 3"/>
          <p:cNvSpPr txBox="1"/>
          <p:nvPr/>
        </p:nvSpPr>
        <p:spPr>
          <a:xfrm>
            <a:off x="731520" y="2194560"/>
            <a:ext cx="10728655" cy="2880360"/>
          </a:xfrm>
          <a:prstGeom prst="rect">
            <a:avLst/>
          </a:prstGeom>
          <a:noFill/>
        </p:spPr>
        <p:txBody>
          <a:bodyPr wrap="square" rtlCol="0"/>
          <a:lstStyle/>
          <a:p>
            <a:pPr lvl="0" marL="457200" indent="-228600">
              <a:buChar char="•"/>
            </a:pPr>
            <a:r>
              <a:rPr lang="en-US" sz="1800" dirty="0"/>
              <a:t>Graph — the full dataset of nodes, relationships, and properties</a:t>
            </a:r>
            <a:endParaRPr lang="en-US"/>
          </a:p>
          <a:p>
            <a:pPr lvl="0" marL="457200" indent="-228600">
              <a:buChar char="•"/>
            </a:pPr>
            <a:r>
              <a:rPr lang="en-US" sz="1800" dirty="0"/>
              <a:t>Path — a sequence of connected nodes and relationships</a:t>
            </a:r>
            <a:endParaRPr lang="en-US"/>
          </a:p>
          <a:p>
            <a:pPr lvl="0" marL="457200" indent="-228600">
              <a:buChar char="•"/>
            </a:pPr>
            <a:r>
              <a:rPr lang="en-US" sz="1800" dirty="0"/>
              <a:t>Traversal — walking the graph to query or explore data</a:t>
            </a:r>
            <a:endParaRPr lang="en-US"/>
          </a:p>
          <a:p>
            <a:pPr lvl="0" marL="457200" indent="-228600">
              <a:buChar char="•"/>
            </a:pPr>
            <a:r>
              <a:rPr lang="en-US" sz="1800" dirty="0"/>
              <a:t>Cypher — Neo4j's declarative query language</a:t>
            </a:r>
            <a:endParaRPr lang="en-US"/>
          </a:p>
          <a:p>
            <a:pPr lvl="0" marL="457200" indent="-228600">
              <a:buChar char="•"/>
            </a:pPr>
            <a:r>
              <a:rPr lang="en-US" sz="1800" dirty="0"/>
              <a:t>APOC — Awesome Procedures On Cypher, a utility library</a:t>
            </a:r>
            <a:endParaRPr lang="en-US"/>
          </a:p>
          <a:p>
            <a:pPr lvl="0" marL="457200" indent="-228600">
              <a:buChar char="•"/>
            </a:pPr>
            <a:r>
              <a:rPr lang="en-US" sz="1800" dirty="0"/>
              <a:t>Property Graph — a graph model where relationships carry a type and properties, not just a connection</a:t>
            </a:r>
            <a:endParaRPr lang="en-US"/>
          </a:p>
          <a:p>
            <a:pPr lvl="0" marL="457200" indent="-228600">
              <a:buChar char="•"/>
            </a:pPr>
            <a:r>
              <a:rPr lang="en-US" sz="1800" dirty="0"/>
              <a:t>Relationship — always directed, always typed, and can hold its own properties</a:t>
            </a:r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 xmlns:a="http://schemas.openxmlformats.org/drawingml/2006/main" xmlns:p="http://schemas.openxmlformats.org/presentationml/2006/main">
        <p:nvSpPr>
          <p:cNvPr id="2" name="TextBox 1"/>
          <p:cNvSpPr txBox="1"/>
          <p:nvPr/>
        </p:nvSpPr>
        <p:spPr>
          <a:xfrm>
            <a:off x="731520" y="548640"/>
            <a:ext cx="10728655" cy="10058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ctr"/>
            <a:r>
              <a:rPr lang="en-US" sz="4000" dirty="0"/>
              <a:t>Cypher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3" name="TextBox 2"/>
          <p:cNvSpPr txBox="1"/>
          <p:nvPr/>
        </p:nvSpPr>
        <p:spPr>
          <a:xfrm>
            <a:off x="731520" y="1554480"/>
            <a:ext cx="10728655" cy="6400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ctr"/>
            <a:r>
              <a:rPr lang="en-US" sz="2200" dirty="0"/>
              <a:t>Pattern matching over graphs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4" name="TextBox 3"/>
          <p:cNvSpPr txBox="1"/>
          <p:nvPr/>
        </p:nvSpPr>
        <p:spPr>
          <a:xfrm>
            <a:off x="731520" y="2194560"/>
            <a:ext cx="10728655" cy="457200"/>
          </a:xfrm>
          <a:prstGeom prst="rect">
            <a:avLst/>
          </a:prstGeom>
          <a:noFill/>
        </p:spPr>
        <p:txBody>
          <a:bodyPr wrap="square" rtlCol="0"/>
          <a:lstStyle/>
          <a:p>
            <a:pPr>
              <a:spcAft>
                <a:spcPts val="800"/>
              </a:spcAft>
            </a:pPr>
            <a:r>
              <a:rPr lang="en-US" sz="1800" dirty="0"/>
              <a:t>Cypher is Neo4j's declarative query language: you describe the pattern you want, not the steps to find it. It's used by developers worldwide and gives expressive, efficient queries over property graphs.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5" name="TextBox 4"/>
          <p:cNvSpPr txBox="1"/>
          <p:nvPr/>
        </p:nvSpPr>
        <p:spPr>
          <a:xfrm>
            <a:off x="731520" y="2651760"/>
            <a:ext cx="10728655" cy="4114800"/>
          </a:xfrm>
          <a:prstGeom prst="rect">
            <a:avLst/>
          </a:prstGeom>
          <a:noFill/>
        </p:spPr>
        <p:txBody>
          <a:bodyPr wrap="square" rtlCol="0"/>
          <a:lstStyle/>
          <a:p>
            <a:pPr>
              <a:spcAft>
                <a:spcPts val="0"/>
              </a:spcAft>
            </a:pPr>
            <a:r>
              <a:rPr lang="en-US" sz="1400" dirty="0">
                <a:latin typeface="Consolas"/>
              </a:rPr>
              <a:t>// Create a node</a:t>
            </a:r>
            <a:endParaRPr lang="en-US"/>
          </a:p>
          <a:p>
            <a:pPr>
              <a:spcAft>
                <a:spcPts val="0"/>
              </a:spcAft>
            </a:pPr>
            <a:r>
              <a:rPr lang="en-US" sz="1400" dirty="0">
                <a:latin typeface="Consolas"/>
              </a:rPr>
              <a:t>CREATE (p:Person {name: 'John', age: 30})</a:t>
            </a:r>
            <a:endParaRPr lang="en-US"/>
          </a:p>
          <a:p>
            <a:pPr>
              <a:spcAft>
                <a:spcPts val="0"/>
              </a:spcAft>
            </a:pPr>
            <a:r>
              <a:rPr lang="en-US" sz="1400" dirty="0">
                <a:latin typeface="Consolas"/>
              </a:rPr>
              <a:t/>
            </a:r>
            <a:endParaRPr lang="en-US"/>
          </a:p>
          <a:p>
            <a:pPr>
              <a:spcAft>
                <a:spcPts val="0"/>
              </a:spcAft>
            </a:pPr>
            <a:r>
              <a:rPr lang="en-US" sz="1400" dirty="0">
                <a:latin typeface="Consolas"/>
              </a:rPr>
              <a:t>// Create a relationship</a:t>
            </a:r>
            <a:endParaRPr lang="en-US"/>
          </a:p>
          <a:p>
            <a:pPr>
              <a:spcAft>
                <a:spcPts val="0"/>
              </a:spcAft>
            </a:pPr>
            <a:r>
              <a:rPr lang="en-US" sz="1400" dirty="0">
                <a:latin typeface="Consolas"/>
              </a:rPr>
              <a:t>MATCH (a:Person {name: 'John'}), (b:Person {name: 'Jane'})</a:t>
            </a:r>
            <a:endParaRPr lang="en-US"/>
          </a:p>
          <a:p>
            <a:pPr>
              <a:spcAft>
                <a:spcPts val="0"/>
              </a:spcAft>
            </a:pPr>
            <a:r>
              <a:rPr lang="en-US" sz="1400" dirty="0">
                <a:latin typeface="Consolas"/>
              </a:rPr>
              <a:t>CREATE (a)-[:FRIENDS_WITH {since: 2020}]-&gt;(b)</a:t>
            </a:r>
            <a:endParaRPr lang="en-US"/>
          </a:p>
          <a:p>
            <a:pPr>
              <a:spcAft>
                <a:spcPts val="0"/>
              </a:spcAft>
            </a:pPr>
            <a:r>
              <a:rPr lang="en-US" sz="1400" dirty="0">
                <a:latin typeface="Consolas"/>
              </a:rPr>
              <a:t/>
            </a:r>
            <a:endParaRPr lang="en-US"/>
          </a:p>
          <a:p>
            <a:pPr>
              <a:spcAft>
                <a:spcPts val="0"/>
              </a:spcAft>
            </a:pPr>
            <a:r>
              <a:rPr lang="en-US" sz="1400" dirty="0">
                <a:latin typeface="Consolas"/>
              </a:rPr>
              <a:t>// Update a node's properties</a:t>
            </a:r>
            <a:endParaRPr lang="en-US"/>
          </a:p>
          <a:p>
            <a:pPr>
              <a:spcAft>
                <a:spcPts val="0"/>
              </a:spcAft>
            </a:pPr>
            <a:r>
              <a:rPr lang="en-US" sz="1400" dirty="0">
                <a:latin typeface="Consolas"/>
              </a:rPr>
              <a:t>MATCH (p:Person {name: 'John'})</a:t>
            </a:r>
            <a:endParaRPr lang="en-US"/>
          </a:p>
          <a:p>
            <a:pPr>
              <a:spcAft>
                <a:spcPts val="0"/>
              </a:spcAft>
            </a:pPr>
            <a:r>
              <a:rPr lang="en-US" sz="1400" dirty="0">
                <a:latin typeface="Consolas"/>
              </a:rPr>
              <a:t>SET p.age = 31</a:t>
            </a:r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 xmlns:a="http://schemas.openxmlformats.org/drawingml/2006/main" xmlns:p="http://schemas.openxmlformats.org/presentationml/2006/main">
        <p:nvSpPr>
          <p:cNvPr id="2" name="TextBox 1"/>
          <p:cNvSpPr txBox="1"/>
          <p:nvPr/>
        </p:nvSpPr>
        <p:spPr>
          <a:xfrm>
            <a:off x="731520" y="548640"/>
            <a:ext cx="10728655" cy="10058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ctr"/>
            <a:r>
              <a:rPr lang="en-US" sz="4000" dirty="0"/>
              <a:t>Querying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3" name="TextBox 2"/>
          <p:cNvSpPr txBox="1"/>
          <p:nvPr/>
        </p:nvSpPr>
        <p:spPr>
          <a:xfrm>
            <a:off x="731520" y="1554480"/>
            <a:ext cx="10728655" cy="6400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ctr"/>
            <a:r>
              <a:rPr lang="en-US" sz="2200" dirty="0"/>
              <a:t>Find, filter, traverse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4" name="TextBox 3"/>
          <p:cNvSpPr txBox="1"/>
          <p:nvPr/>
        </p:nvSpPr>
        <p:spPr>
          <a:xfrm>
            <a:off x="731520" y="2194560"/>
            <a:ext cx="10728655" cy="9052560"/>
          </a:xfrm>
          <a:prstGeom prst="rect">
            <a:avLst/>
          </a:prstGeom>
          <a:noFill/>
        </p:spPr>
        <p:txBody>
          <a:bodyPr wrap="square" rtlCol="0"/>
          <a:lstStyle/>
          <a:p>
            <a:pPr>
              <a:spcAft>
                <a:spcPts val="0"/>
              </a:spcAft>
            </a:pPr>
            <a:r>
              <a:rPr lang="en-US" sz="1400" dirty="0">
                <a:latin typeface="Consolas"/>
              </a:rPr>
              <a:t>// Find a node</a:t>
            </a:r>
            <a:endParaRPr lang="en-US"/>
          </a:p>
          <a:p>
            <a:pPr>
              <a:spcAft>
                <a:spcPts val="0"/>
              </a:spcAft>
            </a:pPr>
            <a:r>
              <a:rPr lang="en-US" sz="1400" dirty="0">
                <a:latin typeface="Consolas"/>
              </a:rPr>
              <a:t>MATCH (p:Person {name: 'John'})</a:t>
            </a:r>
            <a:endParaRPr lang="en-US"/>
          </a:p>
          <a:p>
            <a:pPr>
              <a:spcAft>
                <a:spcPts val="0"/>
              </a:spcAft>
            </a:pPr>
            <a:r>
              <a:rPr lang="en-US" sz="1400" dirty="0">
                <a:latin typeface="Consolas"/>
              </a:rPr>
              <a:t>RETURN p</a:t>
            </a:r>
            <a:endParaRPr lang="en-US"/>
          </a:p>
          <a:p>
            <a:pPr>
              <a:spcAft>
                <a:spcPts val="0"/>
              </a:spcAft>
            </a:pPr>
            <a:r>
              <a:rPr lang="en-US" sz="1400" dirty="0">
                <a:latin typeface="Consolas"/>
              </a:rPr>
              <a:t/>
            </a:r>
            <a:endParaRPr lang="en-US"/>
          </a:p>
          <a:p>
            <a:pPr>
              <a:spcAft>
                <a:spcPts val="0"/>
              </a:spcAft>
            </a:pPr>
            <a:r>
              <a:rPr lang="en-US" sz="1400" dirty="0">
                <a:latin typeface="Consolas"/>
              </a:rPr>
              <a:t>// Filter and traverse</a:t>
            </a:r>
            <a:endParaRPr lang="en-US"/>
          </a:p>
          <a:p>
            <a:pPr>
              <a:spcAft>
                <a:spcPts val="0"/>
              </a:spcAft>
            </a:pPr>
            <a:r>
              <a:rPr lang="en-US" sz="1400" dirty="0">
                <a:latin typeface="Consolas"/>
              </a:rPr>
              <a:t>MATCH (p:Person)-[:FRIENDS_WITH]-&gt;(friend)</a:t>
            </a:r>
            <a:endParaRPr lang="en-US"/>
          </a:p>
          <a:p>
            <a:pPr>
              <a:spcAft>
                <a:spcPts val="0"/>
              </a:spcAft>
            </a:pPr>
            <a:r>
              <a:rPr lang="en-US" sz="1400" dirty="0">
                <a:latin typeface="Consolas"/>
              </a:rPr>
              <a:t>WHERE p.age &gt; 25</a:t>
            </a:r>
            <a:endParaRPr lang="en-US"/>
          </a:p>
          <a:p>
            <a:pPr>
              <a:spcAft>
                <a:spcPts val="0"/>
              </a:spcAft>
            </a:pPr>
            <a:r>
              <a:rPr lang="en-US" sz="1400" dirty="0">
                <a:latin typeface="Consolas"/>
              </a:rPr>
              <a:t>RETURN friend.name</a:t>
            </a:r>
            <a:endParaRPr lang="en-US"/>
          </a:p>
          <a:p>
            <a:pPr>
              <a:spcAft>
                <a:spcPts val="0"/>
              </a:spcAft>
            </a:pPr>
            <a:r>
              <a:rPr lang="en-US" sz="1400" dirty="0">
                <a:latin typeface="Consolas"/>
              </a:rPr>
              <a:t/>
            </a:r>
            <a:endParaRPr lang="en-US"/>
          </a:p>
          <a:p>
            <a:pPr>
              <a:spcAft>
                <a:spcPts val="0"/>
              </a:spcAft>
            </a:pPr>
            <a:r>
              <a:rPr lang="en-US" sz="1400" dirty="0">
                <a:latin typeface="Consolas"/>
              </a:rPr>
              <a:t>// Count relationships</a:t>
            </a:r>
            <a:endParaRPr lang="en-US"/>
          </a:p>
          <a:p>
            <a:pPr>
              <a:spcAft>
                <a:spcPts val="0"/>
              </a:spcAft>
            </a:pPr>
            <a:r>
              <a:rPr lang="en-US" sz="1400" dirty="0">
                <a:latin typeface="Consolas"/>
              </a:rPr>
              <a:t>MATCH (a)-[r:FRIENDS_WITH]-&gt;(b)</a:t>
            </a:r>
            <a:endParaRPr lang="en-US"/>
          </a:p>
          <a:p>
            <a:pPr>
              <a:spcAft>
                <a:spcPts val="0"/>
              </a:spcAft>
            </a:pPr>
            <a:r>
              <a:rPr lang="en-US" sz="1400" dirty="0">
                <a:latin typeface="Consolas"/>
              </a:rPr>
              <a:t>RETURN count(r)</a:t>
            </a:r>
            <a:endParaRPr lang="en-US"/>
          </a:p>
          <a:p>
            <a:pPr>
              <a:spcAft>
                <a:spcPts val="0"/>
              </a:spcAft>
            </a:pPr>
            <a:r>
              <a:rPr lang="en-US" sz="1400" dirty="0">
                <a:latin typeface="Consolas"/>
              </a:rPr>
              <a:t/>
            </a:r>
            <a:endParaRPr lang="en-US"/>
          </a:p>
          <a:p>
            <a:pPr>
              <a:spcAft>
                <a:spcPts val="0"/>
              </a:spcAft>
            </a:pPr>
            <a:r>
              <a:rPr lang="en-US" sz="1400" dirty="0">
                <a:latin typeface="Consolas"/>
              </a:rPr>
              <a:t>// Shortest path between two nodes</a:t>
            </a:r>
            <a:endParaRPr lang="en-US"/>
          </a:p>
          <a:p>
            <a:pPr>
              <a:spcAft>
                <a:spcPts val="0"/>
              </a:spcAft>
            </a:pPr>
            <a:r>
              <a:rPr lang="en-US" sz="1400" dirty="0">
                <a:latin typeface="Consolas"/>
              </a:rPr>
              <a:t>MATCH path = shortestPath(</a:t>
            </a:r>
            <a:endParaRPr lang="en-US"/>
          </a:p>
          <a:p>
            <a:pPr>
              <a:spcAft>
                <a:spcPts val="0"/>
              </a:spcAft>
            </a:pPr>
            <a:r>
              <a:rPr lang="en-US" sz="1400" dirty="0">
                <a:latin typeface="Consolas"/>
              </a:rPr>
              <a:t>  (a:Person {name: 'John'})-[:FRIENDS_WITH*]-(b:Person {name: 'Jane'})</a:t>
            </a:r>
            <a:endParaRPr lang="en-US"/>
          </a:p>
          <a:p>
            <a:pPr>
              <a:spcAft>
                <a:spcPts val="0"/>
              </a:spcAft>
            </a:pPr>
            <a:r>
              <a:rPr lang="en-US" sz="1400" dirty="0">
                <a:latin typeface="Consolas"/>
              </a:rPr>
              <a:t>)</a:t>
            </a:r>
            <a:endParaRPr lang="en-US"/>
          </a:p>
          <a:p>
            <a:pPr>
              <a:spcAft>
                <a:spcPts val="0"/>
              </a:spcAft>
            </a:pPr>
            <a:r>
              <a:rPr lang="en-US" sz="1400" dirty="0">
                <a:latin typeface="Consolas"/>
              </a:rPr>
              <a:t>RETURN path</a:t>
            </a:r>
            <a:endParaRPr lang="en-US"/>
          </a:p>
          <a:p>
            <a:pPr>
              <a:spcAft>
                <a:spcPts val="0"/>
              </a:spcAft>
            </a:pPr>
            <a:r>
              <a:rPr lang="en-US" sz="1400" dirty="0">
                <a:latin typeface="Consolas"/>
              </a:rPr>
              <a:t/>
            </a:r>
            <a:endParaRPr lang="en-US"/>
          </a:p>
          <a:p>
            <a:pPr>
              <a:spcAft>
                <a:spcPts val="0"/>
              </a:spcAft>
            </a:pPr>
            <a:r>
              <a:rPr lang="en-US" sz="1400" dirty="0">
                <a:latin typeface="Consolas"/>
              </a:rPr>
              <a:t>// Delete a node and its relationships</a:t>
            </a:r>
            <a:endParaRPr lang="en-US"/>
          </a:p>
          <a:p>
            <a:pPr>
              <a:spcAft>
                <a:spcPts val="0"/>
              </a:spcAft>
            </a:pPr>
            <a:r>
              <a:rPr lang="en-US" sz="1400" dirty="0">
                <a:latin typeface="Consolas"/>
              </a:rPr>
              <a:t>MATCH (p:Person {name: 'John'})</a:t>
            </a:r>
            <a:endParaRPr lang="en-US"/>
          </a:p>
          <a:p>
            <a:pPr>
              <a:spcAft>
                <a:spcPts val="0"/>
              </a:spcAft>
            </a:pPr>
            <a:r>
              <a:rPr lang="en-US" sz="1400" dirty="0">
                <a:latin typeface="Consolas"/>
              </a:rPr>
              <a:t>DETACH DELETE p</a:t>
            </a:r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 xmlns:a="http://schemas.openxmlformats.org/drawingml/2006/main" xmlns:p="http://schemas.openxmlformats.org/presentationml/2006/main">
        <p:nvSpPr>
          <p:cNvPr id="2" name="TextBox 1"/>
          <p:cNvSpPr txBox="1"/>
          <p:nvPr/>
        </p:nvSpPr>
        <p:spPr>
          <a:xfrm>
            <a:off x="731520" y="548640"/>
            <a:ext cx="10728655" cy="10058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ctr"/>
            <a:r>
              <a:rPr lang="en-US" sz="4000" dirty="0"/>
              <a:t>Indexes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3" name="TextBox 2"/>
          <p:cNvSpPr txBox="1"/>
          <p:nvPr/>
        </p:nvSpPr>
        <p:spPr>
          <a:xfrm>
            <a:off x="731520" y="1554480"/>
            <a:ext cx="10728655" cy="6400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ctr"/>
            <a:r>
              <a:rPr lang="en-US" sz="2200" dirty="0"/>
              <a:t>Faster lookups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4" name="TextBox 3"/>
          <p:cNvSpPr txBox="1"/>
          <p:nvPr/>
        </p:nvSpPr>
        <p:spPr>
          <a:xfrm>
            <a:off x="731520" y="2194560"/>
            <a:ext cx="10728655" cy="457200"/>
          </a:xfrm>
          <a:prstGeom prst="rect">
            <a:avLst/>
          </a:prstGeom>
          <a:noFill/>
        </p:spPr>
        <p:txBody>
          <a:bodyPr wrap="square" rtlCol="0"/>
          <a:lstStyle/>
          <a:p>
            <a:pPr>
              <a:spcAft>
                <a:spcPts val="800"/>
              </a:spcAft>
            </a:pPr>
            <a:r>
              <a:rPr lang="en-US" sz="1800" dirty="0"/>
              <a:t>Indexes speed up queries that filter on a property, the same way an index does in a relational database — instead of scanning the whole graph, Neo4j consults the index and jumps straight to the matching nodes.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5" name="TextBox 4"/>
          <p:cNvSpPr txBox="1"/>
          <p:nvPr/>
        </p:nvSpPr>
        <p:spPr>
          <a:xfrm>
            <a:off x="731520" y="2651760"/>
            <a:ext cx="10728655" cy="1645920"/>
          </a:xfrm>
          <a:prstGeom prst="rect">
            <a:avLst/>
          </a:prstGeom>
          <a:noFill/>
        </p:spPr>
        <p:txBody>
          <a:bodyPr wrap="square" rtlCol="0"/>
          <a:lstStyle/>
          <a:p>
            <a:pPr lvl="0" marL="457200" indent="-228600">
              <a:buChar char="•"/>
            </a:pPr>
            <a:r>
              <a:rPr lang="en-US" sz="1800" dirty="0"/>
              <a:t>Node property indexes — fast lookup by a single property</a:t>
            </a:r>
            <a:endParaRPr lang="en-US"/>
          </a:p>
          <a:p>
            <a:pPr lvl="0" marL="457200" indent="-228600">
              <a:buChar char="•"/>
            </a:pPr>
            <a:r>
              <a:rPr lang="en-US" sz="1800" dirty="0"/>
              <a:t>Composite indexes — cover more than one property at once</a:t>
            </a:r>
            <a:endParaRPr lang="en-US"/>
          </a:p>
          <a:p>
            <a:pPr lvl="0" marL="457200" indent="-228600">
              <a:buChar char="•"/>
            </a:pPr>
            <a:r>
              <a:rPr lang="en-US" sz="1800" dirty="0"/>
              <a:t>Relationship property indexes — speed up filtering on edges</a:t>
            </a:r>
            <a:endParaRPr lang="en-US"/>
          </a:p>
          <a:p>
            <a:pPr lvl="0" marL="457200" indent="-228600">
              <a:buChar char="•"/>
            </a:pPr>
            <a:r>
              <a:rPr lang="en-US" sz="1800" dirty="0"/>
              <a:t>Text indexes — case-insensitive string search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6" name="TextBox 5"/>
          <p:cNvSpPr txBox="1"/>
          <p:nvPr/>
        </p:nvSpPr>
        <p:spPr>
          <a:xfrm>
            <a:off x="731520" y="4297680"/>
            <a:ext cx="10728655" cy="3703320"/>
          </a:xfrm>
          <a:prstGeom prst="rect">
            <a:avLst/>
          </a:prstGeom>
          <a:noFill/>
        </p:spPr>
        <p:txBody>
          <a:bodyPr wrap="square" rtlCol="0"/>
          <a:lstStyle/>
          <a:p>
            <a:pPr>
              <a:spcAft>
                <a:spcPts val="0"/>
              </a:spcAft>
            </a:pPr>
            <a:r>
              <a:rPr lang="en-US" sz="1400" dirty="0">
                <a:latin typeface="Consolas"/>
              </a:rPr>
              <a:t>// Single-property, composite, relationship, and text indexes</a:t>
            </a:r>
            <a:endParaRPr lang="en-US"/>
          </a:p>
          <a:p>
            <a:pPr>
              <a:spcAft>
                <a:spcPts val="0"/>
              </a:spcAft>
            </a:pPr>
            <a:r>
              <a:rPr lang="en-US" sz="1400" dirty="0">
                <a:latin typeface="Consolas"/>
              </a:rPr>
              <a:t>CREATE INDEX FOR (p:Person) ON (p.name);</a:t>
            </a:r>
            <a:endParaRPr lang="en-US"/>
          </a:p>
          <a:p>
            <a:pPr>
              <a:spcAft>
                <a:spcPts val="0"/>
              </a:spcAft>
            </a:pPr>
            <a:r>
              <a:rPr lang="en-US" sz="1400" dirty="0">
                <a:latin typeface="Consolas"/>
              </a:rPr>
              <a:t>CREATE INDEX FOR (p:Person) ON (p.firstName, p.lastName);</a:t>
            </a:r>
            <a:endParaRPr lang="en-US"/>
          </a:p>
          <a:p>
            <a:pPr>
              <a:spcAft>
                <a:spcPts val="0"/>
              </a:spcAft>
            </a:pPr>
            <a:r>
              <a:rPr lang="en-US" sz="1400" dirty="0">
                <a:latin typeface="Consolas"/>
              </a:rPr>
              <a:t>CREATE INDEX FOR ()-[r:LIKES]-() ON (r.since);</a:t>
            </a:r>
            <a:endParaRPr lang="en-US"/>
          </a:p>
          <a:p>
            <a:pPr>
              <a:spcAft>
                <a:spcPts val="0"/>
              </a:spcAft>
            </a:pPr>
            <a:r>
              <a:rPr lang="en-US" sz="1400" dirty="0">
                <a:latin typeface="Consolas"/>
              </a:rPr>
              <a:t>CREATE TEXT INDEX FOR (p:Person) ON (p.name);</a:t>
            </a:r>
            <a:endParaRPr lang="en-US"/>
          </a:p>
          <a:p>
            <a:pPr>
              <a:spcAft>
                <a:spcPts val="0"/>
              </a:spcAft>
            </a:pPr>
            <a:r>
              <a:rPr lang="en-US" sz="1400" dirty="0">
                <a:latin typeface="Consolas"/>
              </a:rPr>
              <a:t/>
            </a:r>
            <a:endParaRPr lang="en-US"/>
          </a:p>
          <a:p>
            <a:pPr>
              <a:spcAft>
                <a:spcPts val="0"/>
              </a:spcAft>
            </a:pPr>
            <a:r>
              <a:rPr lang="en-US" sz="1400" dirty="0">
                <a:latin typeface="Consolas"/>
              </a:rPr>
              <a:t>// List and drop indexes</a:t>
            </a:r>
            <a:endParaRPr lang="en-US"/>
          </a:p>
          <a:p>
            <a:pPr>
              <a:spcAft>
                <a:spcPts val="0"/>
              </a:spcAft>
            </a:pPr>
            <a:r>
              <a:rPr lang="en-US" sz="1400" dirty="0">
                <a:latin typeface="Consolas"/>
              </a:rPr>
              <a:t>CALL db.indexes();</a:t>
            </a:r>
            <a:endParaRPr lang="en-US"/>
          </a:p>
          <a:p>
            <a:pPr>
              <a:spcAft>
                <a:spcPts val="0"/>
              </a:spcAft>
            </a:pPr>
            <a:r>
              <a:rPr lang="en-US" sz="1400" dirty="0">
                <a:latin typeface="Consolas"/>
              </a:rPr>
              <a:t>DROP INDEX index_name;</a:t>
            </a:r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 xmlns:a="http://schemas.openxmlformats.org/drawingml/2006/main" xmlns:p="http://schemas.openxmlformats.org/presentationml/2006/main">
        <p:nvSpPr>
          <p:cNvPr id="2" name="TextBox 1"/>
          <p:cNvSpPr txBox="1"/>
          <p:nvPr/>
        </p:nvSpPr>
        <p:spPr>
          <a:xfrm>
            <a:off x="731520" y="548640"/>
            <a:ext cx="10728655" cy="10058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ctr"/>
            <a:r>
              <a:rPr lang="en-US" sz="4000" dirty="0"/>
              <a:t>APOC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3" name="TextBox 2"/>
          <p:cNvSpPr txBox="1"/>
          <p:nvPr/>
        </p:nvSpPr>
        <p:spPr>
          <a:xfrm>
            <a:off x="731520" y="1554480"/>
            <a:ext cx="10728655" cy="6400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ctr"/>
            <a:r>
              <a:rPr lang="en-US" sz="2200" dirty="0"/>
              <a:t>Awesome Procedures On Cypher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4" name="TextBox 3"/>
          <p:cNvSpPr txBox="1"/>
          <p:nvPr/>
        </p:nvSpPr>
        <p:spPr>
          <a:xfrm>
            <a:off x="731520" y="2194560"/>
            <a:ext cx="10728655" cy="457200"/>
          </a:xfrm>
          <a:prstGeom prst="rect">
            <a:avLst/>
          </a:prstGeom>
          <a:noFill/>
        </p:spPr>
        <p:txBody>
          <a:bodyPr wrap="square" rtlCol="0"/>
          <a:lstStyle/>
          <a:p>
            <a:pPr>
              <a:spcAft>
                <a:spcPts val="800"/>
              </a:spcAft>
            </a:pPr>
            <a:r>
              <a:rPr lang="en-US" sz="1800" dirty="0"/>
              <a:t>APOC extends Cypher with hundreds of procedures and functions, making complex data manipulation, graph algorithms, and integrations with external systems much easier.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5" name="TextBox 4"/>
          <p:cNvSpPr txBox="1"/>
          <p:nvPr/>
        </p:nvSpPr>
        <p:spPr>
          <a:xfrm>
            <a:off x="731520" y="2651760"/>
            <a:ext cx="10728655" cy="2468880"/>
          </a:xfrm>
          <a:prstGeom prst="rect">
            <a:avLst/>
          </a:prstGeom>
          <a:noFill/>
        </p:spPr>
        <p:txBody>
          <a:bodyPr wrap="square" rtlCol="0"/>
          <a:lstStyle/>
          <a:p>
            <a:pPr lvl="0" marL="457200" indent="-228600">
              <a:buChar char="•"/>
            </a:pPr>
            <a:r>
              <a:rPr lang="en-US" sz="1800" dirty="0"/>
              <a:t>Graph algorithms</a:t>
            </a:r>
            <a:endParaRPr lang="en-US"/>
          </a:p>
          <a:p>
            <a:pPr lvl="0" marL="457200" indent="-228600">
              <a:buChar char="•"/>
            </a:pPr>
            <a:r>
              <a:rPr lang="en-US" sz="1800" dirty="0"/>
              <a:t>Data import and export</a:t>
            </a:r>
            <a:endParaRPr lang="en-US"/>
          </a:p>
          <a:p>
            <a:pPr lvl="0" marL="457200" indent="-228600">
              <a:buChar char="•"/>
            </a:pPr>
            <a:r>
              <a:rPr lang="en-US" sz="1800" dirty="0"/>
              <a:t>Data transformation utilities</a:t>
            </a:r>
            <a:endParaRPr lang="en-US"/>
          </a:p>
          <a:p>
            <a:pPr lvl="0" marL="457200" indent="-228600">
              <a:buChar char="•"/>
            </a:pPr>
            <a:r>
              <a:rPr lang="en-US" sz="1800" dirty="0"/>
              <a:t>Integration with external systems</a:t>
            </a:r>
            <a:endParaRPr lang="en-US"/>
          </a:p>
          <a:p>
            <a:pPr lvl="0" marL="457200" indent="-228600">
              <a:buChar char="•"/>
            </a:pPr>
            <a:r>
              <a:rPr lang="en-US" sz="1800" dirty="0"/>
              <a:t>Utility functions for everyday query work</a:t>
            </a:r>
            <a:endParaRPr lang="en-US"/>
          </a:p>
          <a:p>
            <a:pPr lvl="0" marL="457200" indent="-228600">
              <a:buChar char="•"/>
            </a:pPr>
            <a:r>
              <a:rPr lang="en-US" sz="1800" dirty="0"/>
              <a:t>Schema and metadata inspection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6" name="TextBox 5"/>
          <p:cNvSpPr txBox="1"/>
          <p:nvPr/>
        </p:nvSpPr>
        <p:spPr>
          <a:xfrm>
            <a:off x="731520" y="5120640"/>
            <a:ext cx="10728655" cy="2057400"/>
          </a:xfrm>
          <a:prstGeom prst="rect">
            <a:avLst/>
          </a:prstGeom>
          <a:noFill/>
        </p:spPr>
        <p:txBody>
          <a:bodyPr wrap="square" rtlCol="0"/>
          <a:lstStyle/>
          <a:p>
            <a:pPr>
              <a:spcAft>
                <a:spcPts val="0"/>
              </a:spcAft>
            </a:pPr>
            <a:r>
              <a:rPr lang="en-US" sz="1400" dirty="0">
                <a:latin typeface="Consolas"/>
              </a:rPr>
              <a:t>docker run -d --name neo4j-apoc \</a:t>
            </a:r>
            <a:endParaRPr lang="en-US"/>
          </a:p>
          <a:p>
            <a:pPr>
              <a:spcAft>
                <a:spcPts val="0"/>
              </a:spcAft>
            </a:pPr>
            <a:r>
              <a:rPr lang="en-US" sz="1400" dirty="0">
                <a:latin typeface="Consolas"/>
              </a:rPr>
              <a:t>  -p 7474:7474 -p 7687:7687 \</a:t>
            </a:r>
            <a:endParaRPr lang="en-US"/>
          </a:p>
          <a:p>
            <a:pPr>
              <a:spcAft>
                <a:spcPts val="0"/>
              </a:spcAft>
            </a:pPr>
            <a:r>
              <a:rPr lang="en-US" sz="1400" dirty="0">
                <a:latin typeface="Consolas"/>
              </a:rPr>
              <a:t>  -e NEO4J_AUTH=neo4j/securepassword \</a:t>
            </a:r>
            <a:endParaRPr lang="en-US"/>
          </a:p>
          <a:p>
            <a:pPr>
              <a:spcAft>
                <a:spcPts val="0"/>
              </a:spcAft>
            </a:pPr>
            <a:r>
              <a:rPr lang="en-US" sz="1400" dirty="0">
                <a:latin typeface="Consolas"/>
              </a:rPr>
              <a:t>  -e NEO4J_dbms_security_procedures_unrestricted=apoc.* \</a:t>
            </a:r>
            <a:endParaRPr lang="en-US"/>
          </a:p>
          <a:p>
            <a:pPr>
              <a:spcAft>
                <a:spcPts val="0"/>
              </a:spcAft>
            </a:pPr>
            <a:r>
              <a:rPr lang="en-US" sz="1400" dirty="0">
                <a:latin typeface="Consolas"/>
              </a:rPr>
              <a:t>  neo4j</a:t>
            </a:r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 xmlns:a="http://schemas.openxmlformats.org/drawingml/2006/main" xmlns:p="http://schemas.openxmlformats.org/presentationml/2006/main">
        <p:nvSpPr>
          <p:cNvPr id="2" name="TextBox 1"/>
          <p:cNvSpPr txBox="1"/>
          <p:nvPr/>
        </p:nvSpPr>
        <p:spPr>
          <a:xfrm>
            <a:off x="731520" y="548640"/>
            <a:ext cx="10728655" cy="10058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ctr"/>
            <a:r>
              <a:rPr lang="en-US" sz="4000" dirty="0"/>
              <a:t>Scaling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3" name="TextBox 2"/>
          <p:cNvSpPr txBox="1"/>
          <p:nvPr/>
        </p:nvSpPr>
        <p:spPr>
          <a:xfrm>
            <a:off x="731520" y="1554480"/>
            <a:ext cx="10728655" cy="6400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ctr"/>
            <a:r>
              <a:rPr lang="en-US" sz="2200" dirty="0"/>
              <a:t>Vertical and horizontal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4" name="TextBox 3"/>
          <p:cNvSpPr txBox="1"/>
          <p:nvPr/>
        </p:nvSpPr>
        <p:spPr>
          <a:xfrm>
            <a:off x="731520" y="2194560"/>
            <a:ext cx="10728655" cy="457200"/>
          </a:xfrm>
          <a:prstGeom prst="rect">
            <a:avLst/>
          </a:prstGeom>
          <a:noFill/>
        </p:spPr>
        <p:txBody>
          <a:bodyPr wrap="square" rtlCol="0"/>
          <a:lstStyle/>
          <a:p>
            <a:pPr>
              <a:spcAft>
                <a:spcPts val="800"/>
              </a:spcAft>
            </a:pPr>
            <a:r>
              <a:rPr lang="en-US" sz="1800" dirty="0"/>
              <a:t>Neo4j scales vertically by adding CPU, memory, and disk to a single instance, and horizontally through clustering.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5" name="TextBox 4"/>
          <p:cNvSpPr txBox="1"/>
          <p:nvPr/>
        </p:nvSpPr>
        <p:spPr>
          <a:xfrm>
            <a:off x="731520" y="2651760"/>
            <a:ext cx="10728655" cy="2057400"/>
          </a:xfrm>
          <a:prstGeom prst="rect">
            <a:avLst/>
          </a:prstGeom>
          <a:noFill/>
        </p:spPr>
        <p:txBody>
          <a:bodyPr wrap="square" rtlCol="0"/>
          <a:lstStyle/>
          <a:p>
            <a:pPr lvl="0" marL="457200" indent="-228600">
              <a:buChar char="•"/>
            </a:pPr>
            <a:r>
              <a:rPr lang="en-US" sz="1800" dirty="0"/>
              <a:t>Vertical: more CPU, memory, and disk on one instance</a:t>
            </a:r>
            <a:endParaRPr lang="en-US"/>
          </a:p>
          <a:p>
            <a:pPr lvl="0" marL="457200" indent="-228600">
              <a:buChar char="•"/>
            </a:pPr>
            <a:r>
              <a:rPr lang="en-US" sz="1800" dirty="0"/>
              <a:t>Horizontal: a causal cluster of leader, follower, and read-replica nodes</a:t>
            </a:r>
            <a:endParaRPr lang="en-US"/>
          </a:p>
          <a:p>
            <a:pPr lvl="0" marL="457200" indent="-228600">
              <a:buChar char="•"/>
            </a:pPr>
            <a:r>
              <a:rPr lang="en-US" sz="1800" dirty="0"/>
              <a:t>The leader handles writes; followers and read replicas serve reads</a:t>
            </a:r>
            <a:endParaRPr lang="en-US"/>
          </a:p>
          <a:p>
            <a:pPr lvl="0" marL="457200" indent="-228600">
              <a:buChar char="•"/>
            </a:pPr>
            <a:r>
              <a:rPr lang="en-US" sz="1800" dirty="0"/>
              <a:t>Fabric (Enterprise) shards data across multiple databases for large-scale, distributed graphs</a:t>
            </a:r>
            <a:endParaRPr lang="en-US"/>
          </a:p>
          <a:p>
            <a:pPr lvl="0" marL="457200" indent="-228600">
              <a:buChar char="•"/>
            </a:pPr>
            <a:r>
              <a:rPr lang="en-US" sz="1800" dirty="0"/>
              <a:t>Data is replicated across the cluster for fault tolerance and redundancy</a:t>
            </a:r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 xmlns:a="http://schemas.openxmlformats.org/drawingml/2006/main" xmlns:p="http://schemas.openxmlformats.org/presentationml/2006/main">
        <p:nvSpPr>
          <p:cNvPr id="2" name="TextBox 1"/>
          <p:cNvSpPr txBox="1"/>
          <p:nvPr/>
        </p:nvSpPr>
        <p:spPr>
          <a:xfrm>
            <a:off x="731520" y="548640"/>
            <a:ext cx="10728655" cy="10058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ctr"/>
            <a:r>
              <a:rPr lang="en-US" sz="4000" dirty="0"/>
              <a:t>Consistency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3" name="TextBox 2"/>
          <p:cNvSpPr txBox="1"/>
          <p:nvPr/>
        </p:nvSpPr>
        <p:spPr>
          <a:xfrm>
            <a:off x="731520" y="1554480"/>
            <a:ext cx="10728655" cy="6400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ctr"/>
            <a:r>
              <a:rPr lang="en-US" sz="2200" dirty="0"/>
              <a:t>What a client sees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4" name="TextBox 3"/>
          <p:cNvSpPr txBox="1"/>
          <p:nvPr/>
        </p:nvSpPr>
        <p:spPr>
          <a:xfrm>
            <a:off x="731520" y="2194560"/>
            <a:ext cx="10728655" cy="457200"/>
          </a:xfrm>
          <a:prstGeom prst="rect">
            <a:avLst/>
          </a:prstGeom>
          <a:noFill/>
        </p:spPr>
        <p:txBody>
          <a:bodyPr wrap="square" rtlCol="0"/>
          <a:lstStyle/>
          <a:p>
            <a:pPr>
              <a:spcAft>
                <a:spcPts val="800"/>
              </a:spcAft>
            </a:pPr>
            <a:r>
              <a:rPr lang="en-US" sz="1800" dirty="0"/>
              <a:t>By default, Neo4j's Causal Clustering uses a causal consistency model: after a client writes, that same client's later reads are guaranteed to reflect it.</a:t>
            </a:r>
            <a:endParaRPr lang="en-US"/>
          </a:p>
        </p:txBody>
      </p:sp>
      <p:sp xmlns:a="http://schemas.openxmlformats.org/drawingml/2006/main" xmlns:p="http://schemas.openxmlformats.org/presentationml/2006/main">
        <p:nvSpPr>
          <p:cNvPr id="5" name="TextBox 4"/>
          <p:cNvSpPr txBox="1"/>
          <p:nvPr/>
        </p:nvSpPr>
        <p:spPr>
          <a:xfrm>
            <a:off x="731520" y="2651760"/>
            <a:ext cx="10728655" cy="1645920"/>
          </a:xfrm>
          <a:prstGeom prst="rect">
            <a:avLst/>
          </a:prstGeom>
          <a:noFill/>
        </p:spPr>
        <p:txBody>
          <a:bodyPr wrap="square" rtlCol="0"/>
          <a:lstStyle/>
          <a:p>
            <a:pPr lvl="0" marL="457200" indent="-228600">
              <a:buChar char="•"/>
            </a:pPr>
            <a:r>
              <a:rPr lang="en-US" sz="1800" dirty="0"/>
              <a:t>Causal consistency — the default; write-then-read ordering is guaranteed for a given client</a:t>
            </a:r>
            <a:endParaRPr lang="en-US"/>
          </a:p>
          <a:p>
            <a:pPr lvl="0" marL="457200" indent="-228600">
              <a:buChar char="•"/>
            </a:pPr>
            <a:r>
              <a:rPr lang="en-US" sz="1800" dirty="0"/>
              <a:t>Read-your-writes — a client always sees its own committed writes</a:t>
            </a:r>
            <a:endParaRPr lang="en-US"/>
          </a:p>
          <a:p>
            <a:pPr lvl="0" marL="457200" indent="-228600">
              <a:buChar char="•"/>
            </a:pPr>
            <a:r>
              <a:rPr lang="en-US" sz="1800" dirty="0"/>
              <a:t>Eventual consistency — replicas catch up over time, favoring availability for read-heavy workloads</a:t>
            </a:r>
            <a:endParaRPr lang="en-US"/>
          </a:p>
          <a:p>
            <a:pPr lvl="0" marL="457200" indent="-228600">
              <a:buChar char="•"/>
            </a:pPr>
            <a:r>
              <a:rPr lang="en-US" sz="1800" dirty="0"/>
              <a:t>Strong consistency — reads always hit the leader for the most recent committed data</a:t>
            </a:r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